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6" r:id="rId4"/>
    <p:sldId id="257" r:id="rId5"/>
    <p:sldId id="258" r:id="rId6"/>
    <p:sldId id="272" r:id="rId7"/>
    <p:sldId id="273" r:id="rId8"/>
    <p:sldId id="274" r:id="rId9"/>
    <p:sldId id="277" r:id="rId10"/>
    <p:sldId id="278" r:id="rId11"/>
    <p:sldId id="265" r:id="rId12"/>
    <p:sldId id="259" r:id="rId13"/>
    <p:sldId id="26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032" y="82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B0779-400E-4F71-A247-A3A4B3A86A81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A8B6-C3A2-4F86-B0EA-F5C74FC75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85359B-6357-45A3-BD84-C70EAC200702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0C3B13-25F4-4D80-AC8D-478B10CD5A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C3B13-25F4-4D80-AC8D-478B10CD5A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System -</a:t>
            </a:r>
            <a:r>
              <a:rPr lang="en-US" baseline="0" dirty="0" smtClean="0"/>
              <a:t> </a:t>
            </a:r>
            <a:r>
              <a:rPr lang="en-US" dirty="0" smtClean="0"/>
              <a:t>devised in the burst of nationalism that followed the War of 1812, remains one of the most historically significant examples of a government-sponsored program to harmonize and balance the nation's agriculture, commerce, and industry. This "System" consisted of three mutually </a:t>
            </a:r>
            <a:r>
              <a:rPr lang="en-US" dirty="0" err="1" smtClean="0"/>
              <a:t>reenforcing</a:t>
            </a:r>
            <a:r>
              <a:rPr lang="en-US" dirty="0" smtClean="0"/>
              <a:t> parts: a tariff to protect and promote American industry; a national bank to foster commerce; and federal subsidies for roads, canals, and other "internal improvements" to develop profitable markets for agriculture.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C3B13-25F4-4D80-AC8D-478B10CD5A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6B6ADF-72CB-4E1E-B529-ED6EDFA45759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6C157-D82F-458C-96F4-C1093F4FA68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Henry Clay’s </a:t>
            </a:r>
            <a:br>
              <a:rPr lang="en-US" b="1" dirty="0" smtClean="0"/>
            </a:br>
            <a:r>
              <a:rPr lang="en-US" b="1" i="1" dirty="0" smtClean="0"/>
              <a:t>American System</a:t>
            </a:r>
            <a:br>
              <a:rPr lang="en-US" b="1" i="1" dirty="0" smtClean="0"/>
            </a:br>
            <a:r>
              <a:rPr lang="en-US" sz="3200" b="1" dirty="0" smtClean="0"/>
              <a:t> Nationalism v. Sectionalism</a:t>
            </a:r>
            <a:br>
              <a:rPr lang="en-US" sz="3200" b="1" dirty="0" smtClean="0"/>
            </a:br>
            <a:r>
              <a:rPr lang="en-US" sz="3200" b="1" i="1" dirty="0" smtClean="0"/>
              <a:t> American System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Erie Canal</a:t>
            </a:r>
            <a:endParaRPr lang="en-US" dirty="0"/>
          </a:p>
        </p:txBody>
      </p:sp>
      <p:pic>
        <p:nvPicPr>
          <p:cNvPr id="7" name="Content Placeholder 6" descr="kameri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177" b="-20177"/>
          <a:stretch>
            <a:fillRect/>
          </a:stretch>
        </p:blipFill>
        <p:spPr/>
      </p:pic>
      <p:pic>
        <p:nvPicPr>
          <p:cNvPr id="8" name="Content Placeholder 7" descr="kamerie2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3683" b="-2368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Venn Diagram: North v. South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Task: (PUT IN NOTEBOOK)</a:t>
            </a:r>
          </a:p>
          <a:p>
            <a:r>
              <a:rPr lang="en-US" dirty="0" smtClean="0"/>
              <a:t>Compare and contrast the</a:t>
            </a:r>
            <a:r>
              <a:rPr lang="en-US" dirty="0" smtClean="0"/>
              <a:t> </a:t>
            </a:r>
            <a:r>
              <a:rPr lang="en-US" dirty="0" smtClean="0"/>
              <a:t>North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South</a:t>
            </a:r>
            <a:r>
              <a:rPr lang="en-US" dirty="0" smtClean="0"/>
              <a:t> </a:t>
            </a:r>
            <a:r>
              <a:rPr lang="en-US" dirty="0" smtClean="0"/>
              <a:t>economies using a Venn diagram.</a:t>
            </a:r>
            <a:r>
              <a:rPr lang="en-US" dirty="0" smtClean="0"/>
              <a:t> Think about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North Economy: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0000"/>
                </a:solidFill>
              </a:rPr>
              <a:t>Northern Economy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000000"/>
                </a:solidFill>
              </a:rPr>
              <a:t>Strengths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1. The north had just experienced an Industrial Revolution, and was producing manufactured goods.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2. New methods of transportation that brought goods to and from the manufacturing north.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3. A new, national currency that enabled the north to trade with the south and west.</a:t>
            </a:r>
          </a:p>
          <a:p>
            <a:r>
              <a:rPr lang="en-US" u="sng" dirty="0" smtClean="0">
                <a:solidFill>
                  <a:srgbClr val="000000"/>
                </a:solidFill>
              </a:rPr>
              <a:t>Northern Economy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000000"/>
                </a:solidFill>
              </a:rPr>
              <a:t>Weaknesses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1. Poor soil, low crop production, few livestock.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Southern/Western Economy: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Southern/Western Economy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000000"/>
                </a:solidFill>
              </a:rPr>
              <a:t>Strengths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1. Good and rich soil for plantation farming.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2. Increased slavery, increased productivity.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3. Use of the Mississippi River for transportation of goods between the north and south economies.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0000"/>
                </a:solidFill>
              </a:rPr>
              <a:t>Southern/Western Economy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000000"/>
                </a:solidFill>
              </a:rPr>
              <a:t>Weaknesses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1. No factories for manufacturing goods.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2. Heavy, intense labor needed to run the plantations smoothly in the south.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Patriotic Pride after the War of 1812 united the states but tension between the North and South emerged</a:t>
            </a:r>
          </a:p>
          <a:p>
            <a:r>
              <a:rPr lang="en-US" dirty="0" smtClean="0"/>
              <a:t>Matters now because it </a:t>
            </a:r>
            <a:r>
              <a:rPr lang="en-US" b="1" dirty="0" smtClean="0">
                <a:solidFill>
                  <a:srgbClr val="FF0000"/>
                </a:solidFill>
              </a:rPr>
              <a:t>led to the Civil War</a:t>
            </a:r>
          </a:p>
          <a:p>
            <a:r>
              <a:rPr lang="en-US" dirty="0" smtClean="0"/>
              <a:t>Still regional differences today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 Vs. Sectionalism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Sectionalism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Nationalism: Feeling of pride, loyalty and protectiveness towards your </a:t>
            </a:r>
            <a:r>
              <a:rPr lang="en-US" b="1" dirty="0" smtClean="0">
                <a:solidFill>
                  <a:srgbClr val="FF0000"/>
                </a:solidFill>
              </a:rPr>
              <a:t>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Henry Clay: strengthen country and unify regions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Sectionalism: Loyalty to the interests of your own region or section of country rather than the nation as a </a:t>
            </a:r>
            <a:r>
              <a:rPr lang="en-US" b="1" dirty="0" smtClean="0">
                <a:solidFill>
                  <a:srgbClr val="FF0000"/>
                </a:solidFill>
              </a:rPr>
              <a:t>whole</a:t>
            </a:r>
          </a:p>
          <a:p>
            <a:r>
              <a:rPr lang="en-US" dirty="0" smtClean="0"/>
              <a:t>Threatening to drive country apart</a:t>
            </a:r>
          </a:p>
          <a:p>
            <a:r>
              <a:rPr lang="en-US" dirty="0" smtClean="0"/>
              <a:t>Economic divisions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American System</a:t>
            </a:r>
            <a:r>
              <a:rPr lang="en-US" b="1" dirty="0" smtClean="0"/>
              <a:t>: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In 1815, President James Madison presented a plan to Congress that would help unite the different regions of the United States. President Madison wanted to create a self-sufficient country that would maintain a stable economy, and develop a united country.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Three major points of the American System: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	1. Developing </a:t>
            </a:r>
            <a:r>
              <a:rPr lang="en-US" sz="2800" u="sng" dirty="0" smtClean="0">
                <a:solidFill>
                  <a:srgbClr val="FF0000"/>
                </a:solidFill>
              </a:rPr>
              <a:t>transportation systems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	2. Establishing a </a:t>
            </a:r>
            <a:r>
              <a:rPr lang="en-US" sz="2800" u="sng" dirty="0" smtClean="0">
                <a:solidFill>
                  <a:srgbClr val="FF0000"/>
                </a:solidFill>
              </a:rPr>
              <a:t>protective tariff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	3. Resurrecting the </a:t>
            </a:r>
            <a:r>
              <a:rPr lang="en-US" sz="2800" u="sng" dirty="0" smtClean="0">
                <a:solidFill>
                  <a:srgbClr val="FF0000"/>
                </a:solidFill>
              </a:rPr>
              <a:t>national bank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American System</a:t>
            </a:r>
            <a:r>
              <a:rPr lang="en-US" b="1" dirty="0" smtClean="0"/>
              <a:t>: Definition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 is Henry Clay’s </a:t>
            </a:r>
            <a:r>
              <a:rPr lang="en-US" i="1" dirty="0" smtClean="0">
                <a:solidFill>
                  <a:srgbClr val="000000"/>
                </a:solidFill>
              </a:rPr>
              <a:t>American System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	House Speaker, Henry Clay coined the term “</a:t>
            </a:r>
            <a:r>
              <a:rPr lang="en-US" i="1" dirty="0" smtClean="0">
                <a:solidFill>
                  <a:srgbClr val="000000"/>
                </a:solidFill>
              </a:rPr>
              <a:t>American System</a:t>
            </a:r>
            <a:r>
              <a:rPr lang="en-US" dirty="0" smtClean="0">
                <a:solidFill>
                  <a:srgbClr val="000000"/>
                </a:solidFill>
              </a:rPr>
              <a:t>” in 1815, after President Madison created a plan to unite the Northern and Southern economies.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*Nationalism and Sectionalism Growing at the same time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The American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1: </a:t>
            </a:r>
            <a:r>
              <a:rPr lang="en-US" b="1" dirty="0" smtClean="0">
                <a:solidFill>
                  <a:srgbClr val="FF0000"/>
                </a:solidFill>
              </a:rPr>
              <a:t>A tariff (a tax on imported goods)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Made European goods more expensive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Encouraged Americans to buy cheaper products made in America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Made the country money, used for national </a:t>
            </a:r>
            <a:r>
              <a:rPr lang="en-US" dirty="0" smtClean="0">
                <a:solidFill>
                  <a:srgbClr val="000000"/>
                </a:solidFill>
              </a:rPr>
              <a:t>improvements</a:t>
            </a:r>
          </a:p>
          <a:p>
            <a:pPr lvl="1"/>
            <a:r>
              <a:rPr lang="en-US" dirty="0" smtClean="0"/>
              <a:t>South pays more for the same good</a:t>
            </a:r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Developments include…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1816- President James Madison proposes a tariff that would tax all imported foreign goods.</a:t>
            </a:r>
            <a:endParaRPr lang="en-US" dirty="0" smtClean="0">
              <a:solidFill>
                <a:srgbClr val="000000"/>
              </a:solidFill>
            </a:endParaRPr>
          </a:p>
          <a:p>
            <a:pPr marL="1154430" lvl="2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north encouraged the tariff because it would improve the their economy and increase total profits.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The south and west discouraged the tariff because they would have to pay more for the same products.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Step 2: A National Bank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Stabilize/</a:t>
            </a:r>
            <a:r>
              <a:rPr lang="en-US" dirty="0" smtClean="0">
                <a:solidFill>
                  <a:srgbClr val="FF0000"/>
                </a:solidFill>
              </a:rPr>
              <a:t> strengthen </a:t>
            </a:r>
            <a:r>
              <a:rPr lang="en-US" dirty="0" smtClean="0">
                <a:solidFill>
                  <a:srgbClr val="FF0000"/>
                </a:solidFill>
              </a:rPr>
              <a:t>the currency</a:t>
            </a:r>
            <a:r>
              <a:rPr lang="en-US" dirty="0" smtClean="0"/>
              <a:t> and rein in risky banks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Developments include…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1816- The Second Bank of the United States (BUS) was 	  approved for a 20-year term by the Congress.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The bank charter would establish a national, guaranteed currency, that would improve national and regional trading of goods and services.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1816- James Monroe (VA) is elected US President.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Begins a new presidency, “Era of Good Feelings!”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3: Transportation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Build many more roads and canals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Paid for by the money made from the tariff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Developments include…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1807- Robert Fulton’s </a:t>
            </a:r>
            <a:r>
              <a:rPr lang="en-US" i="1" dirty="0" smtClean="0">
                <a:solidFill>
                  <a:srgbClr val="000000"/>
                </a:solidFill>
              </a:rPr>
              <a:t>Clermont</a:t>
            </a:r>
            <a:r>
              <a:rPr lang="en-US" dirty="0" smtClean="0">
                <a:solidFill>
                  <a:srgbClr val="000000"/>
                </a:solidFill>
              </a:rPr>
              <a:t> makes its maiden 		  voyage, 150 miles from New York City to Albany.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1811- Construction of the National Road begins 	  	  between Cumberland, MD and Vandalia, Il.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1825- </a:t>
            </a:r>
            <a:r>
              <a:rPr lang="en-US" b="1" dirty="0" smtClean="0">
                <a:solidFill>
                  <a:srgbClr val="FF0000"/>
                </a:solidFill>
              </a:rPr>
              <a:t>Erie Canal </a:t>
            </a:r>
            <a:r>
              <a:rPr lang="en-US" dirty="0" smtClean="0">
                <a:solidFill>
                  <a:srgbClr val="000000"/>
                </a:solidFill>
              </a:rPr>
              <a:t>opens a 363-mile waterway that 	  	  connects the Hudson River to Lake Erie.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1825- First steam locomotive was used to transport 	  goods across different regions of the country.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1838- </a:t>
            </a:r>
            <a:r>
              <a:rPr lang="en-US" b="1" dirty="0" smtClean="0">
                <a:solidFill>
                  <a:srgbClr val="FF0000"/>
                </a:solidFill>
              </a:rPr>
              <a:t>National Road </a:t>
            </a:r>
            <a:r>
              <a:rPr lang="en-US" dirty="0" smtClean="0">
                <a:solidFill>
                  <a:srgbClr val="000000"/>
                </a:solidFill>
              </a:rPr>
              <a:t>opens to the public, tolls are 	  	  required to help offset construction costs.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Road</a:t>
            </a:r>
            <a:endParaRPr lang="en-US" dirty="0"/>
          </a:p>
        </p:txBody>
      </p:sp>
      <p:pic>
        <p:nvPicPr>
          <p:cNvPr id="4" name="Content Placeholder 3" descr="kamnationalroa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658" r="-3658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861</Words>
  <Application>Microsoft Macintosh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Henry Clay’s  American System  Nationalism v. Sectionalism  American System</vt:lpstr>
      <vt:lpstr>Main Idea</vt:lpstr>
      <vt:lpstr>Nationalism Vs. Sectionalism</vt:lpstr>
      <vt:lpstr>American System: Introduction</vt:lpstr>
      <vt:lpstr>American System: Definition</vt:lpstr>
      <vt:lpstr>The American System</vt:lpstr>
      <vt:lpstr>Slide 7</vt:lpstr>
      <vt:lpstr>Slide 8</vt:lpstr>
      <vt:lpstr>National Road</vt:lpstr>
      <vt:lpstr>Erie Canal</vt:lpstr>
      <vt:lpstr>Venn Diagram: North v. South</vt:lpstr>
      <vt:lpstr>North Economy: </vt:lpstr>
      <vt:lpstr>Southern/Western Economy: </vt:lpstr>
    </vt:vector>
  </TitlesOfParts>
  <Company>CVSD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Clay’s  American System Unit 1: Nationalism v. Sectionalism Lesson 2: American System</dc:title>
  <dc:creator>ben_feeney</dc:creator>
  <cp:lastModifiedBy>Roxy Gbor</cp:lastModifiedBy>
  <cp:revision>72</cp:revision>
  <dcterms:created xsi:type="dcterms:W3CDTF">2014-04-13T16:18:24Z</dcterms:created>
  <dcterms:modified xsi:type="dcterms:W3CDTF">2014-04-14T01:16:05Z</dcterms:modified>
</cp:coreProperties>
</file>