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3"/>
  </p:notesMasterIdLst>
  <p:sldIdLst>
    <p:sldId id="256" r:id="rId2"/>
    <p:sldId id="259" r:id="rId3"/>
    <p:sldId id="265" r:id="rId4"/>
    <p:sldId id="270" r:id="rId5"/>
    <p:sldId id="268" r:id="rId6"/>
    <p:sldId id="266" r:id="rId7"/>
    <p:sldId id="269" r:id="rId8"/>
    <p:sldId id="272" r:id="rId9"/>
    <p:sldId id="263" r:id="rId10"/>
    <p:sldId id="271"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2" d="100"/>
          <a:sy n="72" d="100"/>
        </p:scale>
        <p:origin x="-139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C7C94B-13E3-EA4B-A988-5964EB85F541}" type="datetimeFigureOut">
              <a:rPr lang="en-US" smtClean="0"/>
              <a:t>4/8/14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DAA2D9-FCE7-4041-AF28-2408B2608FF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85" name="Shape 18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86" name="Shape 18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87" name="Shape 8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88" name="Shape 8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E16092AF-7A4F-2A49-A047-15EC2992A822}" type="datetimeFigureOut">
              <a:rPr lang="en-US" smtClean="0"/>
              <a:t>4/8/14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B4039-6F95-4C45-87CB-944BE078653E}" type="slidenum">
              <a:rPr lang="en-US" smtClean="0"/>
              <a:t>‹#›</a:t>
            </a:fld>
            <a:endParaRPr lang="en-US"/>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3">
        <a:schemeClr val="bg2"/>
      </p:bgRef>
    </p:bg>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lang="en-US" smtClean="0"/>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092AF-7A4F-2A49-A047-15EC2992A822}" type="datetimeFigureOut">
              <a:rPr lang="en-US" smtClean="0"/>
              <a:t>4/8/14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B4039-6F95-4C45-87CB-944BE078653E}" type="slidenum">
              <a:rPr lang="en-US" smtClean="0"/>
              <a:t>‹#›</a:t>
            </a:fld>
            <a:endParaRPr lang="en-US"/>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16092AF-7A4F-2A49-A047-15EC2992A822}" type="datetimeFigureOut">
              <a:rPr lang="en-US" smtClean="0"/>
              <a:t>4/8/14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B4039-6F95-4C45-87CB-944BE078653E}" type="slidenum">
              <a:rPr lang="en-US" smtClean="0"/>
              <a:t>‹#›</a:t>
            </a:fld>
            <a:endParaRPr lang="en-US"/>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556499" y="6356350"/>
            <a:ext cx="1148229" cy="365125"/>
          </a:xfrm>
        </p:spPr>
        <p:txBody>
          <a:bodyPr/>
          <a:lstStyle/>
          <a:p>
            <a:fld id="{E16092AF-7A4F-2A49-A047-15EC2992A822}" type="datetimeFigureOut">
              <a:rPr lang="en-US" smtClean="0"/>
              <a:t>4/8/14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B4039-6F95-4C45-87CB-944BE078653E}" type="slidenum">
              <a:rPr lang="en-US" smtClean="0"/>
              <a:t>‹#›</a:t>
            </a:fld>
            <a:endParaRPr lang="en-US"/>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16092AF-7A4F-2A49-A047-15EC2992A822}" type="datetimeFigureOut">
              <a:rPr lang="en-US" smtClean="0"/>
              <a:t>4/8/14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B4039-6F95-4C45-87CB-944BE078653E}" type="slidenum">
              <a:rPr lang="en-US" smtClean="0"/>
              <a:t>‹#›</a:t>
            </a:fld>
            <a:endParaRPr lang="en-US"/>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bg>
      <p:bgRef idx="1002">
        <a:schemeClr val="bg2"/>
      </p:bgRef>
    </p:bg>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US" smtClean="0"/>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E16092AF-7A4F-2A49-A047-15EC2992A822}" type="datetimeFigureOut">
              <a:rPr lang="en-US" smtClean="0"/>
              <a:t>4/8/14</a:t>
            </a:fld>
            <a:endParaRPr lang="en-US"/>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endParaRPr lang="en-US"/>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6092AF-7A4F-2A49-A047-15EC2992A822}" type="datetimeFigureOut">
              <a:rPr lang="en-US" smtClean="0"/>
              <a:t>4/8/14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B4039-6F95-4C45-87CB-944BE078653E}" type="slidenum">
              <a:rPr lang="en-US" smtClean="0"/>
              <a:t>‹#›</a:t>
            </a:fld>
            <a:endParaRPr lang="en-US"/>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16092AF-7A4F-2A49-A047-15EC2992A822}" type="datetimeFigureOut">
              <a:rPr lang="en-US" smtClean="0"/>
              <a:t>4/8/14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B4039-6F95-4C45-87CB-944BE078653E}" type="slidenum">
              <a:rPr lang="en-US" smtClean="0"/>
              <a:t>‹#›</a:t>
            </a:fld>
            <a:endParaRPr lang="en-US"/>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E16092AF-7A4F-2A49-A047-15EC2992A822}" type="datetimeFigureOut">
              <a:rPr lang="en-US" smtClean="0"/>
              <a:t>4/8/14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4B4039-6F95-4C45-87CB-944BE078653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16092AF-7A4F-2A49-A047-15EC2992A822}" type="datetimeFigureOut">
              <a:rPr lang="en-US" smtClean="0"/>
              <a:t>4/8/14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4B4039-6F95-4C45-87CB-944BE078653E}" type="slidenum">
              <a:rPr lang="en-US" smtClean="0"/>
              <a:t>‹#›</a:t>
            </a:fld>
            <a:endParaRPr lang="en-US"/>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092AF-7A4F-2A49-A047-15EC2992A822}" type="datetimeFigureOut">
              <a:rPr lang="en-US" smtClean="0"/>
              <a:t>4/8/14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4B4039-6F95-4C45-87CB-944BE078653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092AF-7A4F-2A49-A047-15EC2992A822}" type="datetimeFigureOut">
              <a:rPr lang="en-US" smtClean="0"/>
              <a:t>4/8/14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B4039-6F95-4C45-87CB-944BE078653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71129"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6092AF-7A4F-2A49-A047-15EC2992A822}" type="datetimeFigureOut">
              <a:rPr lang="en-US" smtClean="0"/>
              <a:t>4/8/14</a:t>
            </a:fld>
            <a:endParaRPr lang="en-US"/>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6E4B4039-6F95-4C45-87CB-944BE078653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eachingamericanhistory.org/static/neh/interactives/sectionalism/lesson1/"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Missouri Compromise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Missouri Compromise Interactive Map</a:t>
            </a:r>
            <a:r>
              <a:rPr lang="en-US" dirty="0" smtClean="0"/>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83"/>
        <p:cNvGrpSpPr/>
        <p:nvPr/>
      </p:nvGrpSpPr>
      <p:grpSpPr>
        <a:xfrm>
          <a:off x="0" y="0"/>
          <a:ext cx="0" cy="0"/>
          <a:chOff x="0" y="0"/>
          <a:chExt cx="0" cy="0"/>
        </a:xfrm>
      </p:grpSpPr>
      <p:sp>
        <p:nvSpPr>
          <p:cNvPr id="84" name="Shape 84"/>
          <p:cNvSpPr txBox="1"/>
          <p:nvPr/>
        </p:nvSpPr>
        <p:spPr>
          <a:xfrm>
            <a:off x="0" y="0"/>
            <a:ext cx="9144000" cy="6740525"/>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2700" b="1" i="0" u="none" strike="noStrike" cap="none" baseline="0" dirty="0" smtClean="0">
                <a:solidFill>
                  <a:schemeClr val="dk1"/>
                </a:solidFill>
                <a:latin typeface="Times New Roman"/>
                <a:ea typeface="Times New Roman"/>
                <a:cs typeface="Times New Roman"/>
                <a:sym typeface="Times New Roman"/>
              </a:rPr>
              <a:t>Quote by </a:t>
            </a:r>
            <a:r>
              <a:rPr lang="en-US" sz="2700" b="1" i="0" u="none" strike="noStrike" cap="none" baseline="0" dirty="0">
                <a:solidFill>
                  <a:schemeClr val="dk1"/>
                </a:solidFill>
                <a:latin typeface="Times New Roman"/>
                <a:ea typeface="Times New Roman"/>
                <a:cs typeface="Times New Roman"/>
                <a:sym typeface="Times New Roman"/>
              </a:rPr>
              <a:t>Abraham Lincoln.</a:t>
            </a:r>
          </a:p>
          <a:p>
            <a:endParaRPr dirty="0"/>
          </a:p>
          <a:p>
            <a:pPr marL="0" marR="0" lvl="0" indent="0" algn="l" rtl="0">
              <a:spcBef>
                <a:spcPts val="0"/>
              </a:spcBef>
              <a:spcAft>
                <a:spcPts val="0"/>
              </a:spcAft>
              <a:buSzPct val="25000"/>
              <a:buNone/>
            </a:pPr>
            <a:r>
              <a:rPr lang="en-US" sz="2700" b="0" i="0" u="none" strike="noStrike" cap="none" baseline="0" dirty="0">
                <a:solidFill>
                  <a:schemeClr val="dk1"/>
                </a:solidFill>
                <a:latin typeface="Times New Roman"/>
                <a:ea typeface="Times New Roman"/>
                <a:cs typeface="Times New Roman"/>
                <a:sym typeface="Times New Roman"/>
              </a:rPr>
              <a:t>  “‘A house divided against itself cannot stand.’ I believe this government cannot endure permanently half slave and half free. I do not expect the Union to be dissolved – I do not expect the house to fall – but I do expect it will cease too be divided. It will become all one thing, or all the other. Either the opponents of slavery will arrest the further spread of it…or its (supporters) will push it forward till it shall become…lawful in all the states, old as well as new, North as well as South.”</a:t>
            </a:r>
          </a:p>
          <a:p>
            <a:endParaRPr dirty="0"/>
          </a:p>
          <a:p>
            <a:pPr marL="0" marR="0" lvl="0" indent="0" algn="l" rtl="0">
              <a:spcBef>
                <a:spcPts val="0"/>
              </a:spcBef>
              <a:spcAft>
                <a:spcPts val="0"/>
              </a:spcAft>
              <a:buSzPct val="25000"/>
              <a:buNone/>
            </a:pPr>
            <a:r>
              <a:rPr lang="en-US" sz="2700" b="1" i="0" u="none" strike="noStrike" cap="none" baseline="0" dirty="0">
                <a:solidFill>
                  <a:schemeClr val="dk1"/>
                </a:solidFill>
                <a:latin typeface="Times New Roman"/>
                <a:ea typeface="Times New Roman"/>
                <a:cs typeface="Times New Roman"/>
                <a:sym typeface="Times New Roman"/>
              </a:rPr>
              <a:t>What point is Lincoln making about the future faced by the United States?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r>
              <a:rPr lang="en-US" sz="3200" dirty="0" smtClean="0">
                <a:solidFill>
                  <a:schemeClr val="bg1"/>
                </a:solidFill>
              </a:rPr>
              <a:t>22 states in the country – 11 free and 11 slave</a:t>
            </a:r>
          </a:p>
          <a:p>
            <a:r>
              <a:rPr lang="en-US" sz="3200" dirty="0" smtClean="0">
                <a:solidFill>
                  <a:schemeClr val="bg1"/>
                </a:solidFill>
              </a:rPr>
              <a:t>Missouri applied to be a slave state in 1819 </a:t>
            </a:r>
          </a:p>
          <a:p>
            <a:r>
              <a:rPr lang="en-US" sz="3200" dirty="0" smtClean="0"/>
              <a:t>First state from the Louisiana </a:t>
            </a:r>
            <a:r>
              <a:rPr lang="en-US" sz="3200" dirty="0" smtClean="0"/>
              <a:t>Purchase</a:t>
            </a:r>
            <a:endParaRPr lang="en-US" sz="3200" dirty="0" smtClean="0"/>
          </a:p>
          <a:p>
            <a:r>
              <a:rPr lang="en-US" sz="3200" dirty="0" smtClean="0">
                <a:solidFill>
                  <a:srgbClr val="000000"/>
                </a:solidFill>
              </a:rPr>
              <a:t>We want a balance!!</a:t>
            </a:r>
            <a:endParaRPr lang="en-US" sz="3200" dirty="0" smtClean="0">
              <a:solidFill>
                <a:srgbClr val="000000"/>
              </a:solidFill>
            </a:endParaRPr>
          </a:p>
          <a:p>
            <a:r>
              <a:rPr lang="en-US" sz="3200" dirty="0" smtClean="0"/>
              <a:t>SO now what do we do?</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a:t>A Problem Develops . . . .</a:t>
            </a:r>
          </a:p>
        </p:txBody>
      </p:sp>
      <p:sp>
        <p:nvSpPr>
          <p:cNvPr id="8195" name="Rectangle 3"/>
          <p:cNvSpPr>
            <a:spLocks noGrp="1" noChangeArrowheads="1"/>
          </p:cNvSpPr>
          <p:nvPr>
            <p:ph type="body" idx="1"/>
          </p:nvPr>
        </p:nvSpPr>
        <p:spPr/>
        <p:txBody>
          <a:bodyPr/>
          <a:lstStyle/>
          <a:p>
            <a:r>
              <a:rPr lang="en-US" sz="2800" dirty="0" smtClean="0">
                <a:solidFill>
                  <a:srgbClr val="000000"/>
                </a:solidFill>
              </a:rPr>
              <a:t>If Missouri becomes a slave state then </a:t>
            </a:r>
            <a:r>
              <a:rPr lang="en-US" sz="2800" dirty="0">
                <a:solidFill>
                  <a:srgbClr val="000000"/>
                </a:solidFill>
              </a:rPr>
              <a:t>slave states would outnumber free states.</a:t>
            </a:r>
          </a:p>
          <a:p>
            <a:r>
              <a:rPr lang="en-US" sz="2800" dirty="0"/>
              <a:t>The Missouri question became a heated debate that dragged on for months</a:t>
            </a:r>
            <a:r>
              <a:rPr lang="en-US" sz="2800" dirty="0" smtClean="0"/>
              <a: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Bigger Problem</a:t>
            </a:r>
            <a:endParaRPr lang="en-US" dirty="0"/>
          </a:p>
        </p:txBody>
      </p:sp>
      <p:sp>
        <p:nvSpPr>
          <p:cNvPr id="3" name="Content Placeholder 2"/>
          <p:cNvSpPr>
            <a:spLocks noGrp="1"/>
          </p:cNvSpPr>
          <p:nvPr>
            <p:ph idx="1"/>
          </p:nvPr>
        </p:nvSpPr>
        <p:spPr/>
        <p:txBody>
          <a:bodyPr/>
          <a:lstStyle/>
          <a:p>
            <a:r>
              <a:rPr lang="en-US" sz="3200" dirty="0" smtClean="0"/>
              <a:t>Congress</a:t>
            </a:r>
          </a:p>
          <a:p>
            <a:r>
              <a:rPr lang="en-US" sz="3200" dirty="0" smtClean="0"/>
              <a:t>Remember, 2 senators from each state in Congress.</a:t>
            </a:r>
          </a:p>
          <a:p>
            <a:r>
              <a:rPr lang="en-US" sz="3200" dirty="0" smtClean="0"/>
              <a:t>If there is an uneven number of slave vs. free states then what will happen in Congress?</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Henry Clay</a:t>
            </a:r>
            <a:endParaRPr lang="en-US" dirty="0"/>
          </a:p>
        </p:txBody>
      </p:sp>
      <p:sp>
        <p:nvSpPr>
          <p:cNvPr id="3" name="Content Placeholder 2"/>
          <p:cNvSpPr>
            <a:spLocks noGrp="1"/>
          </p:cNvSpPr>
          <p:nvPr>
            <p:ph idx="1"/>
          </p:nvPr>
        </p:nvSpPr>
        <p:spPr/>
        <p:txBody>
          <a:bodyPr>
            <a:normAutofit/>
          </a:bodyPr>
          <a:lstStyle/>
          <a:p>
            <a:r>
              <a:rPr lang="en-US" sz="3200" dirty="0" smtClean="0">
                <a:solidFill>
                  <a:srgbClr val="000000"/>
                </a:solidFill>
              </a:rPr>
              <a:t>Congressman</a:t>
            </a:r>
            <a:r>
              <a:rPr lang="en-US" sz="3200" dirty="0" smtClean="0"/>
              <a:t> from KENTUCKY </a:t>
            </a:r>
            <a:r>
              <a:rPr lang="en-US" sz="3200" dirty="0" err="1" smtClean="0">
                <a:sym typeface="Wingdings"/>
              </a:rPr>
              <a:t></a:t>
            </a:r>
            <a:r>
              <a:rPr lang="en-US" sz="3200" dirty="0" smtClean="0">
                <a:sym typeface="Wingdings"/>
              </a:rPr>
              <a:t>   (Ashland)</a:t>
            </a:r>
          </a:p>
          <a:p>
            <a:r>
              <a:rPr lang="en-US" sz="3200" dirty="0" smtClean="0">
                <a:sym typeface="Wingdings"/>
              </a:rPr>
              <a:t>Didn’t go to school – taught himself law</a:t>
            </a:r>
          </a:p>
          <a:p>
            <a:r>
              <a:rPr lang="en-US" sz="3200" dirty="0" smtClean="0">
                <a:sym typeface="Wingdings"/>
              </a:rPr>
              <a:t>Tried running for President 5 times</a:t>
            </a:r>
          </a:p>
          <a:p>
            <a:r>
              <a:rPr lang="en-US" sz="3200" dirty="0" smtClean="0">
                <a:solidFill>
                  <a:srgbClr val="000000"/>
                </a:solidFill>
                <a:sym typeface="Wingdings"/>
              </a:rPr>
              <a:t>Henry Clay AKA The Great Compromiser</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t>Super</a:t>
            </a:r>
            <a:r>
              <a:rPr lang="en-US" b="1" dirty="0" smtClean="0"/>
              <a:t> </a:t>
            </a:r>
            <a:r>
              <a:rPr lang="en-US" b="1" dirty="0"/>
              <a:t>Clay to the Rescue</a:t>
            </a:r>
          </a:p>
        </p:txBody>
      </p:sp>
      <p:sp>
        <p:nvSpPr>
          <p:cNvPr id="9219" name="Rectangle 3"/>
          <p:cNvSpPr>
            <a:spLocks noGrp="1" noChangeArrowheads="1"/>
          </p:cNvSpPr>
          <p:nvPr>
            <p:ph type="body" idx="1"/>
          </p:nvPr>
        </p:nvSpPr>
        <p:spPr/>
        <p:txBody>
          <a:bodyPr>
            <a:noAutofit/>
          </a:bodyPr>
          <a:lstStyle/>
          <a:p>
            <a:r>
              <a:rPr lang="en-US" sz="3200" dirty="0"/>
              <a:t>Henry Clay worked on this problem for months.</a:t>
            </a:r>
          </a:p>
          <a:p>
            <a:r>
              <a:rPr lang="en-US" sz="3200" dirty="0"/>
              <a:t>Henry Clay owned slaves but did not want to see the question of slavery tear the nation apart.</a:t>
            </a:r>
          </a:p>
          <a:p>
            <a:r>
              <a:rPr lang="en-US" sz="3200" dirty="0">
                <a:solidFill>
                  <a:srgbClr val="000000"/>
                </a:solidFill>
              </a:rPr>
              <a:t>He persuaded Congress to agree to a compromise.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Missouri Compromise</a:t>
            </a:r>
            <a:endParaRPr lang="en-US" dirty="0"/>
          </a:p>
        </p:txBody>
      </p:sp>
      <p:sp>
        <p:nvSpPr>
          <p:cNvPr id="3" name="Content Placeholder 2"/>
          <p:cNvSpPr>
            <a:spLocks noGrp="1"/>
          </p:cNvSpPr>
          <p:nvPr>
            <p:ph idx="1"/>
          </p:nvPr>
        </p:nvSpPr>
        <p:spPr/>
        <p:txBody>
          <a:bodyPr>
            <a:noAutofit/>
          </a:bodyPr>
          <a:lstStyle/>
          <a:p>
            <a:r>
              <a:rPr lang="en-US" sz="2800" dirty="0" smtClean="0">
                <a:solidFill>
                  <a:srgbClr val="000000"/>
                </a:solidFill>
              </a:rPr>
              <a:t>AKA Compromise of 1820</a:t>
            </a:r>
          </a:p>
          <a:p>
            <a:r>
              <a:rPr lang="en-US" sz="2800" dirty="0" smtClean="0">
                <a:solidFill>
                  <a:srgbClr val="000000"/>
                </a:solidFill>
              </a:rPr>
              <a:t>******3 Parts ******</a:t>
            </a:r>
          </a:p>
          <a:p>
            <a:pPr lvl="1"/>
            <a:r>
              <a:rPr lang="en-US" sz="2800" dirty="0" smtClean="0">
                <a:solidFill>
                  <a:srgbClr val="000000"/>
                </a:solidFill>
              </a:rPr>
              <a:t>1. Missouri will become a slave state</a:t>
            </a:r>
          </a:p>
          <a:p>
            <a:pPr lvl="1"/>
            <a:r>
              <a:rPr lang="en-US" sz="2800" dirty="0" smtClean="0">
                <a:solidFill>
                  <a:srgbClr val="000000"/>
                </a:solidFill>
              </a:rPr>
              <a:t>2. Maine will become a free state </a:t>
            </a:r>
            <a:r>
              <a:rPr lang="en-US" sz="2800" dirty="0" smtClean="0"/>
              <a:t>(land from </a:t>
            </a:r>
            <a:r>
              <a:rPr lang="en-US" sz="2800" dirty="0" err="1" smtClean="0"/>
              <a:t>Massachussetts</a:t>
            </a:r>
            <a:r>
              <a:rPr lang="en-US" sz="2800" dirty="0" smtClean="0"/>
              <a:t>) </a:t>
            </a:r>
          </a:p>
          <a:p>
            <a:pPr lvl="1"/>
            <a:r>
              <a:rPr lang="en-US" sz="2800" dirty="0" smtClean="0">
                <a:solidFill>
                  <a:srgbClr val="000000"/>
                </a:solidFill>
              </a:rPr>
              <a:t>3. An imaginary line is drawn at </a:t>
            </a:r>
            <a:r>
              <a:rPr lang="en-US" sz="2800" dirty="0" smtClean="0">
                <a:solidFill>
                  <a:srgbClr val="000000"/>
                </a:solidFill>
                <a:latin typeface="Times New Roman"/>
                <a:ea typeface="Times New Roman"/>
                <a:cs typeface="Times New Roman"/>
                <a:sym typeface="Times New Roman"/>
              </a:rPr>
              <a:t>36 , 30'N</a:t>
            </a:r>
            <a:r>
              <a:rPr lang="en-US" sz="2800" dirty="0" smtClean="0">
                <a:solidFill>
                  <a:srgbClr val="000000"/>
                </a:solidFill>
                <a:latin typeface="Times New Roman"/>
                <a:ea typeface="Times New Roman"/>
                <a:cs typeface="Times New Roman"/>
                <a:sym typeface="Times New Roman"/>
              </a:rPr>
              <a:t>. Slavery was allowed South of the line in the </a:t>
            </a:r>
            <a:r>
              <a:rPr lang="en-US" sz="2800" dirty="0" err="1" smtClean="0">
                <a:solidFill>
                  <a:srgbClr val="000000"/>
                </a:solidFill>
                <a:latin typeface="Times New Roman"/>
                <a:ea typeface="Times New Roman"/>
                <a:cs typeface="Times New Roman"/>
                <a:sym typeface="Times New Roman"/>
              </a:rPr>
              <a:t>Louisian</a:t>
            </a:r>
            <a:r>
              <a:rPr lang="en-US" sz="2800" dirty="0" smtClean="0">
                <a:solidFill>
                  <a:srgbClr val="000000"/>
                </a:solidFill>
                <a:latin typeface="Times New Roman"/>
                <a:ea typeface="Times New Roman"/>
                <a:cs typeface="Times New Roman"/>
                <a:sym typeface="Times New Roman"/>
              </a:rPr>
              <a:t> Purchase and banned North of it.</a:t>
            </a:r>
          </a:p>
          <a:p>
            <a:pPr lvl="2"/>
            <a:r>
              <a:rPr lang="en-US" sz="2800" dirty="0" smtClean="0">
                <a:solidFill>
                  <a:srgbClr val="FFFFFF"/>
                </a:solidFill>
                <a:latin typeface="Times New Roman"/>
                <a:ea typeface="Times New Roman"/>
                <a:cs typeface="Times New Roman"/>
                <a:sym typeface="Times New Roman"/>
              </a:rPr>
              <a:t>More land in the North</a:t>
            </a:r>
            <a:endParaRPr lang="en-US" sz="2800" dirty="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Promblem</a:t>
            </a:r>
            <a:r>
              <a:rPr lang="en-US" dirty="0" smtClean="0"/>
              <a:t> Solved?</a:t>
            </a:r>
            <a:endParaRPr lang="en-US" dirty="0"/>
          </a:p>
        </p:txBody>
      </p:sp>
      <p:sp>
        <p:nvSpPr>
          <p:cNvPr id="3" name="Content Placeholder 2"/>
          <p:cNvSpPr>
            <a:spLocks noGrp="1"/>
          </p:cNvSpPr>
          <p:nvPr>
            <p:ph idx="1"/>
          </p:nvPr>
        </p:nvSpPr>
        <p:spPr/>
        <p:txBody>
          <a:bodyPr/>
          <a:lstStyle/>
          <a:p>
            <a:r>
              <a:rPr lang="en-US" dirty="0" smtClean="0"/>
              <a:t>EHHH? </a:t>
            </a:r>
            <a:r>
              <a:rPr lang="en-US" dirty="0" err="1" smtClean="0"/>
              <a:t>Kinda</a:t>
            </a:r>
            <a:endParaRPr lang="en-US" dirty="0" smtClean="0"/>
          </a:p>
          <a:p>
            <a:r>
              <a:rPr lang="en-US" dirty="0" smtClean="0"/>
              <a:t>Yes, because it kept balance and worked for 34 years</a:t>
            </a:r>
          </a:p>
          <a:p>
            <a:r>
              <a:rPr lang="en-US" dirty="0" smtClean="0"/>
              <a:t>No, because Jefferson said it would eventually erupt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75"/>
        <p:cNvGrpSpPr/>
        <p:nvPr/>
      </p:nvGrpSpPr>
      <p:grpSpPr>
        <a:xfrm>
          <a:off x="0" y="0"/>
          <a:ext cx="0" cy="0"/>
          <a:chOff x="0" y="0"/>
          <a:chExt cx="0" cy="0"/>
        </a:xfrm>
      </p:grpSpPr>
      <p:pic>
        <p:nvPicPr>
          <p:cNvPr id="176" name="Shape 176"/>
          <p:cNvPicPr preferRelativeResize="0"/>
          <p:nvPr/>
        </p:nvPicPr>
        <p:blipFill>
          <a:blip r:embed="rId3"/>
          <a:stretch>
            <a:fillRect/>
          </a:stretch>
        </p:blipFill>
        <p:spPr>
          <a:xfrm>
            <a:off x="304800" y="1679575"/>
            <a:ext cx="8572500" cy="5178425"/>
          </a:xfrm>
          <a:prstGeom prst="rect">
            <a:avLst/>
          </a:prstGeom>
        </p:spPr>
      </p:pic>
      <p:cxnSp>
        <p:nvCxnSpPr>
          <p:cNvPr id="177" name="Shape 177"/>
          <p:cNvCxnSpPr/>
          <p:nvPr/>
        </p:nvCxnSpPr>
        <p:spPr>
          <a:xfrm>
            <a:off x="4800600" y="4267200"/>
            <a:ext cx="685799" cy="0"/>
          </a:xfrm>
          <a:prstGeom prst="straightConnector1">
            <a:avLst/>
          </a:prstGeom>
          <a:noFill/>
          <a:ln w="76200" cap="flat">
            <a:solidFill>
              <a:srgbClr val="FF0000"/>
            </a:solidFill>
            <a:prstDash val="solid"/>
            <a:round/>
            <a:headEnd type="none" w="med" len="med"/>
            <a:tailEnd type="none" w="med" len="med"/>
          </a:ln>
        </p:spPr>
      </p:cxnSp>
      <p:sp>
        <p:nvSpPr>
          <p:cNvPr id="178" name="Shape 178"/>
          <p:cNvSpPr/>
          <p:nvPr/>
        </p:nvSpPr>
        <p:spPr>
          <a:xfrm>
            <a:off x="0" y="0"/>
            <a:ext cx="9144000" cy="94615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2800" b="0" i="0" u="none" strike="noStrike" cap="none" baseline="0">
                <a:solidFill>
                  <a:schemeClr val="dk1"/>
                </a:solidFill>
                <a:latin typeface="Times New Roman"/>
                <a:ea typeface="Times New Roman"/>
                <a:cs typeface="Times New Roman"/>
                <a:sym typeface="Times New Roman"/>
              </a:rPr>
              <a:t>• An imaginary line was drawn across the southern border of Missouri at the latitude 36 30'N.</a:t>
            </a:r>
          </a:p>
        </p:txBody>
      </p:sp>
      <p:cxnSp>
        <p:nvCxnSpPr>
          <p:cNvPr id="179" name="Shape 179"/>
          <p:cNvCxnSpPr/>
          <p:nvPr/>
        </p:nvCxnSpPr>
        <p:spPr>
          <a:xfrm>
            <a:off x="5410200" y="4267200"/>
            <a:ext cx="2133599" cy="1295400"/>
          </a:xfrm>
          <a:prstGeom prst="straightConnector1">
            <a:avLst/>
          </a:prstGeom>
          <a:noFill/>
          <a:ln w="38100" cap="flat">
            <a:solidFill>
              <a:schemeClr val="dk1"/>
            </a:solidFill>
            <a:prstDash val="solid"/>
            <a:round/>
            <a:headEnd type="none" w="med" len="med"/>
            <a:tailEnd type="triangle" w="med" len="med"/>
          </a:ln>
        </p:spPr>
      </p:cxnSp>
      <p:sp>
        <p:nvSpPr>
          <p:cNvPr id="180" name="Shape 180"/>
          <p:cNvSpPr txBox="1"/>
          <p:nvPr/>
        </p:nvSpPr>
        <p:spPr>
          <a:xfrm>
            <a:off x="7620000" y="5334000"/>
            <a:ext cx="1524000" cy="457200"/>
          </a:xfrm>
          <a:prstGeom prst="rect">
            <a:avLst/>
          </a:prstGeom>
          <a:noFill/>
          <a:ln>
            <a:noFill/>
          </a:ln>
        </p:spPr>
        <p:txBody>
          <a:bodyPr lIns="91425" tIns="45700" rIns="91425" bIns="45700" anchor="t" anchorCtr="0">
            <a:noAutofit/>
          </a:bodyPr>
          <a:lstStyle/>
          <a:p>
            <a:pPr marL="0" marR="0" lvl="0" indent="0" algn="l" rtl="0">
              <a:spcBef>
                <a:spcPts val="1200"/>
              </a:spcBef>
              <a:spcAft>
                <a:spcPts val="0"/>
              </a:spcAft>
              <a:buSzPct val="25000"/>
              <a:buNone/>
            </a:pPr>
            <a:r>
              <a:rPr lang="en-US" sz="2400" b="0" i="0" u="none" strike="noStrike" cap="none" baseline="0">
                <a:solidFill>
                  <a:schemeClr val="dk1"/>
                </a:solidFill>
                <a:latin typeface="Times New Roman"/>
                <a:ea typeface="Times New Roman"/>
                <a:cs typeface="Times New Roman"/>
                <a:sym typeface="Times New Roman"/>
              </a:rPr>
              <a:t>36 , 30’</a:t>
            </a:r>
          </a:p>
        </p:txBody>
      </p:sp>
      <p:sp>
        <p:nvSpPr>
          <p:cNvPr id="181" name="Shape 181"/>
          <p:cNvSpPr/>
          <p:nvPr/>
        </p:nvSpPr>
        <p:spPr>
          <a:xfrm>
            <a:off x="8001000" y="5410200"/>
            <a:ext cx="76199" cy="76199"/>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endParaRPr/>
          </a:p>
        </p:txBody>
      </p:sp>
      <p:sp>
        <p:nvSpPr>
          <p:cNvPr id="182" name="Shape 182"/>
          <p:cNvSpPr/>
          <p:nvPr/>
        </p:nvSpPr>
        <p:spPr>
          <a:xfrm>
            <a:off x="3733800" y="533400"/>
            <a:ext cx="76199" cy="76199"/>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77"/>
                                        </p:tgtEl>
                                        <p:attrNameLst>
                                          <p:attrName>style.visibility</p:attrName>
                                        </p:attrNameLst>
                                      </p:cBhvr>
                                      <p:to>
                                        <p:strVal val="visible"/>
                                      </p:to>
                                    </p:set>
                                    <p:anim calcmode="lin" valueType="num">
                                      <p:cBhvr additive="base">
                                        <p:cTn id="7" dur="2000"/>
                                        <p:tgtEl>
                                          <p:spTgt spid="177"/>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79"/>
                                        </p:tgtEl>
                                        <p:attrNameLst>
                                          <p:attrName>style.visibility</p:attrName>
                                        </p:attrNameLst>
                                      </p:cBhvr>
                                      <p:to>
                                        <p:strVal val="visible"/>
                                      </p:to>
                                    </p:set>
                                    <p:anim calcmode="lin" valueType="num">
                                      <p:cBhvr additive="base">
                                        <p:cTn id="12" dur="500"/>
                                        <p:tgtEl>
                                          <p:spTgt spid="179"/>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80"/>
                                        </p:tgtEl>
                                        <p:attrNameLst>
                                          <p:attrName>style.visibility</p:attrName>
                                        </p:attrNameLst>
                                      </p:cBhvr>
                                      <p:to>
                                        <p:strVal val="visible"/>
                                      </p:to>
                                    </p:set>
                                    <p:anim calcmode="lin" valueType="num">
                                      <p:cBhvr additive="base">
                                        <p:cTn id="17" dur="500"/>
                                        <p:tgtEl>
                                          <p:spTgt spid="180"/>
                                        </p:tgtEl>
                                        <p:attrNameLst>
                                          <p:attrName>ppt_x</p:attrName>
                                        </p:attrNameLst>
                                      </p:cBhvr>
                                      <p:tavLst>
                                        <p:tav tm="0">
                                          <p:val>
                                            <p:strVal val="#ppt_x-1"/>
                                          </p:val>
                                        </p:tav>
                                        <p:tav tm="100000">
                                          <p:val>
                                            <p:strVal val="#ppt_x"/>
                                          </p:val>
                                        </p:tav>
                                      </p:tavLst>
                                    </p:anim>
                                  </p:childTnLst>
                                </p:cTn>
                              </p:par>
                              <p:par>
                                <p:cTn id="18" presetID="2" presetClass="entr" presetSubtype="8" fill="hold" nodeType="withEffect">
                                  <p:stCondLst>
                                    <p:cond delay="0"/>
                                  </p:stCondLst>
                                  <p:childTnLst>
                                    <p:set>
                                      <p:cBhvr>
                                        <p:cTn id="19" dur="1" fill="hold">
                                          <p:stCondLst>
                                            <p:cond delay="0"/>
                                          </p:stCondLst>
                                        </p:cTn>
                                        <p:tgtEl>
                                          <p:spTgt spid="181"/>
                                        </p:tgtEl>
                                        <p:attrNameLst>
                                          <p:attrName>style.visibility</p:attrName>
                                        </p:attrNameLst>
                                      </p:cBhvr>
                                      <p:to>
                                        <p:strVal val="visible"/>
                                      </p:to>
                                    </p:set>
                                    <p:anim calcmode="lin" valueType="num">
                                      <p:cBhvr additive="base">
                                        <p:cTn id="20" dur="500"/>
                                        <p:tgtEl>
                                          <p:spTgt spid="181"/>
                                        </p:tgtEl>
                                        <p:attrNameLst>
                                          <p:attrName>ppt_x</p:attrName>
                                        </p:attrNameLst>
                                      </p:cBhvr>
                                      <p:tavLst>
                                        <p:tav tm="0">
                                          <p:val>
                                            <p:strVal val="#ppt_x-1"/>
                                          </p:val>
                                        </p:tav>
                                        <p:tav tm="100000">
                                          <p:val>
                                            <p:strVal val="#ppt_x"/>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78"/>
                                        </p:tgtEl>
                                        <p:attrNameLst>
                                          <p:attrName>style.visibility</p:attrName>
                                        </p:attrNameLst>
                                      </p:cBhvr>
                                      <p:to>
                                        <p:strVal val="visible"/>
                                      </p:to>
                                    </p:set>
                                    <p:anim calcmode="lin" valueType="num">
                                      <p:cBhvr additive="base">
                                        <p:cTn id="25" dur="500"/>
                                        <p:tgtEl>
                                          <p:spTgt spid="178"/>
                                        </p:tgtEl>
                                        <p:attrNameLst>
                                          <p:attrName>ppt_x</p:attrName>
                                        </p:attrNameLst>
                                      </p:cBhvr>
                                      <p:tavLst>
                                        <p:tav tm="0">
                                          <p:val>
                                            <p:strVal val="#ppt_x-1"/>
                                          </p:val>
                                        </p:tav>
                                        <p:tav tm="100000">
                                          <p:val>
                                            <p:strVal val="#ppt_x"/>
                                          </p:val>
                                        </p:tav>
                                      </p:tavLst>
                                    </p:anim>
                                  </p:childTnLst>
                                </p:cTn>
                              </p:par>
                              <p:par>
                                <p:cTn id="26" presetID="2" presetClass="entr" presetSubtype="8" fill="hold" nodeType="withEffect">
                                  <p:stCondLst>
                                    <p:cond delay="0"/>
                                  </p:stCondLst>
                                  <p:childTnLst>
                                    <p:set>
                                      <p:cBhvr>
                                        <p:cTn id="27" dur="1" fill="hold">
                                          <p:stCondLst>
                                            <p:cond delay="0"/>
                                          </p:stCondLst>
                                        </p:cTn>
                                        <p:tgtEl>
                                          <p:spTgt spid="182"/>
                                        </p:tgtEl>
                                        <p:attrNameLst>
                                          <p:attrName>style.visibility</p:attrName>
                                        </p:attrNameLst>
                                      </p:cBhvr>
                                      <p:to>
                                        <p:strVal val="visible"/>
                                      </p:to>
                                    </p:set>
                                    <p:anim calcmode="lin" valueType="num">
                                      <p:cBhvr additive="base">
                                        <p:cTn id="28" dur="500"/>
                                        <p:tgtEl>
                                          <p:spTgt spid="182"/>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45</TotalTime>
  <Words>445</Words>
  <Application>Microsoft Macintosh PowerPoint</Application>
  <PresentationFormat>On-screen Show (4:3)</PresentationFormat>
  <Paragraphs>44</Paragraphs>
  <Slides>11</Slides>
  <Notes>2</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Focus</vt:lpstr>
      <vt:lpstr>Missouri Compromise</vt:lpstr>
      <vt:lpstr>Background</vt:lpstr>
      <vt:lpstr>A Problem Develops . . . .</vt:lpstr>
      <vt:lpstr>The Bigger Problem</vt:lpstr>
      <vt:lpstr>Henry Clay</vt:lpstr>
      <vt:lpstr>Super Clay to the Rescue</vt:lpstr>
      <vt:lpstr>Missouri Compromise</vt:lpstr>
      <vt:lpstr>Promblem Solved?</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Missouri Compromise</dc:title>
  <dc:creator>Roxy Gbor</dc:creator>
  <cp:lastModifiedBy>Roxy Gbor</cp:lastModifiedBy>
  <cp:revision>2</cp:revision>
  <dcterms:created xsi:type="dcterms:W3CDTF">2014-04-08T23:57:11Z</dcterms:created>
  <dcterms:modified xsi:type="dcterms:W3CDTF">2014-04-09T00:42:45Z</dcterms:modified>
</cp:coreProperties>
</file>